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140920326" r:id="rId2"/>
    <p:sldId id="2140920332" r:id="rId3"/>
    <p:sldId id="2140920329" r:id="rId4"/>
    <p:sldId id="2140920331" r:id="rId5"/>
    <p:sldId id="2140920330" r:id="rId6"/>
    <p:sldId id="2140920334" r:id="rId7"/>
    <p:sldId id="2140920333" r:id="rId8"/>
    <p:sldId id="2140920335" r:id="rId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07C04-B780-4C67-A72F-9B5F25D5D04D}" type="datetimeFigureOut">
              <a:rPr lang="en-TZ" smtClean="0"/>
              <a:t>06/05/2024</a:t>
            </a:fld>
            <a:endParaRPr lang="en-T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4EF58-6864-4F5F-BAA4-3B2DF1CDA927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09398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4EF58-6864-4F5F-BAA4-3B2DF1CDA927}" type="slidenum">
              <a:rPr lang="en-TZ" smtClean="0"/>
              <a:t>3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61111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4EF58-6864-4F5F-BAA4-3B2DF1CDA927}" type="slidenum">
              <a:rPr lang="en-TZ" smtClean="0"/>
              <a:t>4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53535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4EF58-6864-4F5F-BAA4-3B2DF1CDA927}" type="slidenum">
              <a:rPr lang="en-TZ" smtClean="0"/>
              <a:t>6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85021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71A3-EB97-4D1C-81B8-ECCE298F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DB013-629F-446C-B470-CA98C6A42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A036D-D56A-46A8-B8F8-0CFE692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C100A-CFAD-49FD-A48D-7D74CF1F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A618B-6E3E-4891-AF24-F00B7CBF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1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FAF1-30B9-4713-A0ED-F1C4D3D0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3DB05-50AF-4167-8836-AB1FAA87B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8C69-1BD4-4CDE-B82B-DE1A7746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92F8-340A-464A-AA37-CBD9E9F0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3E5D-3D36-49A4-8CB9-692166CB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158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A15C8-6D6F-4A04-A6E6-9EE3B955F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77A16-4969-4AD7-BF84-95541FB24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0B678-739E-4A18-AB0C-1553EB7C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FAFB6-71D5-443A-91ED-3D8FD573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AED82-EE3F-4BA9-9074-7E32FE69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0935-1663-497F-A2E3-F1248AB2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E9B3-BC71-4EA5-BE9C-2243EDC5E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42E41-BA62-4FAC-9BCF-8A39D792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B05BD-16C3-413E-B8BE-83CFBA84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A2F6-350D-4EF0-A7BE-2D4550AD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91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5375-1805-40FB-BBFE-1FE5653C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FE44F-31F4-422C-8ACA-8D75893F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26AA-C3B0-4F5A-B1DC-DCB1FE9C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E193-2F7B-400A-8541-2F64663B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D7D03-30AB-4900-A765-3E97A7D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281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13CA-74B5-4217-B6D6-9C1344E0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A81F-23BA-4E94-A0F1-1AC422A8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F7F4D-BCF0-4B86-851E-145601565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6535A-1F7D-4545-9FEF-C847B29A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60153-8125-4617-BAF7-C1EBCA5D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F3E94-DC8D-4422-BB67-4D7134F7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45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6D3C-6B88-4E39-91DD-BA40F77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EF39-A255-4F40-9F7E-3A3E2974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A524C-9239-4E0D-8160-EEE788C7C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ECE50-573B-4DCA-A4CB-B2934512D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4254E-CF61-451E-B122-0CD7B9B28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7A718-C7D9-46CE-8CDF-F035DA1E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EC3E2-BEA4-420D-A98D-B87E29E1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F1C3E-FF36-44C2-8739-C1404F60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86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CA76-612E-45CB-854F-294F5DC7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1D224-90BE-4344-B1AC-B1C9C912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62722-EC62-4CDF-A1E1-06059C08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74CA0-E809-4EC3-87A7-D24E27E0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232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6D3D8-63A3-4982-B27A-57A88EF9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2A3F6-BFC1-40FF-94C9-FC4C9433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DC34D-1D36-42EE-9792-D1867E75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224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D1C5-F6B9-4D76-8F0F-53C809E3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D99DA-F9F3-4E0B-9B45-EAADB34A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4A8C-E922-44E2-8F5C-E2C0A0AE1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11575-2457-4C83-A731-D8ACB694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1A1FE-3E50-4976-AE11-BB38FD9C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D3FE5-9143-4114-B70A-EEA76BD5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344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470A-F5D8-4941-A393-3BBC24FD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B8D55-33C2-42E2-B755-A7C19AD9D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2EA3E-36C1-4D42-8AF2-64D02975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F80EC-F34A-4FFD-B408-82DEDB78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F90D5-59AC-4D1D-BB57-7C29659D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B2AF3-37E0-45B7-8462-6B89ACF6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69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20DFD1-3914-47EF-A399-7ADEF2AA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E369-5711-4B9E-B6A2-B1B031FC3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9956-451E-497A-899D-46FD6F80F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3189-103A-4788-8CC8-26CF0CA6EEAD}" type="datetimeFigureOut">
              <a:rPr lang="LID4096" smtClean="0"/>
              <a:t>06/05/2024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067B7-F93D-42BE-A934-551854A5F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C060-5596-4186-8F58-31C4FD0E5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3D88-A3E6-4969-838C-9CB46FFF481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642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331CD-A045-845C-66D7-77137DD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52" y="1272708"/>
            <a:ext cx="11308221" cy="2178527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0070C0"/>
                </a:solidFill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Effect of layered approach on certification of HIV testing sites per the WHO SPI-RT checklist:</a:t>
            </a:r>
            <a:br>
              <a:rPr lang="en-GB" sz="3600" b="1" dirty="0">
                <a:solidFill>
                  <a:srgbClr val="0070C0"/>
                </a:solidFill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solidFill>
                  <a:srgbClr val="0070C0"/>
                </a:solidFill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Lesson learned from Tanzania</a:t>
            </a:r>
            <a:r>
              <a:rPr lang="en-US" sz="3600" b="1" dirty="0">
                <a:solidFill>
                  <a:srgbClr val="0070C0"/>
                </a:solidFill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3600" b="1" dirty="0">
                <a:solidFill>
                  <a:srgbClr val="0070C0"/>
                </a:solidFill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70C0"/>
              </a:solidFill>
              <a:latin typeface="Calisto MT" panose="02040603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AE637-479D-58FD-61B6-AC53B183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8ABB-3E62-4A6D-AD78-95083B6FD25D}" type="slidenum">
              <a:rPr lang="x-none" smtClean="0"/>
              <a:pPr/>
              <a:t>1</a:t>
            </a:fld>
            <a:endParaRPr lang="x-none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28E3F78-0C02-4244-96C5-EA6D423B196F}"/>
              </a:ext>
            </a:extLst>
          </p:cNvPr>
          <p:cNvSpPr txBox="1">
            <a:spLocks/>
          </p:cNvSpPr>
          <p:nvPr/>
        </p:nvSpPr>
        <p:spPr>
          <a:xfrm>
            <a:off x="462013" y="3590223"/>
            <a:ext cx="11401960" cy="13764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3200" b="1" dirty="0">
                <a:solidFill>
                  <a:schemeClr val="tx1"/>
                </a:solidFill>
                <a:latin typeface="Calisto MT" panose="02040603050505030304" pitchFamily="18" charset="0"/>
              </a:rPr>
              <a:t>Presenter: Yohanes Msigwa</a:t>
            </a:r>
          </a:p>
          <a:p>
            <a:pPr algn="ctr">
              <a:spcBef>
                <a:spcPts val="1000"/>
              </a:spcBef>
            </a:pPr>
            <a:r>
              <a:rPr lang="en-US" sz="3200" b="1" dirty="0">
                <a:solidFill>
                  <a:schemeClr val="tx1"/>
                </a:solidFill>
                <a:latin typeface="Calisto MT" panose="02040603050505030304" pitchFamily="18" charset="0"/>
              </a:rPr>
              <a:t>Date: June 6, 2024</a:t>
            </a:r>
            <a:endParaRPr lang="en-TZ" sz="3200" b="1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>
              <a:spcBef>
                <a:spcPts val="1000"/>
              </a:spcBef>
            </a:pPr>
            <a:endParaRPr lang="en-TZ" sz="1400" dirty="0">
              <a:solidFill>
                <a:schemeClr val="tx1"/>
              </a:solidFill>
              <a:ea typeface="+mn-ea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5090F-4F44-4261-8AFB-45C0E34BE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1" y="308260"/>
            <a:ext cx="1898469" cy="741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D4B09-315F-4F12-90A9-F2666BBBA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75" y="186336"/>
            <a:ext cx="1287099" cy="82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74783-2F1D-4814-B6F5-A9917D8AA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03" y="186336"/>
            <a:ext cx="870419" cy="860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9F43C-3603-4606-93F3-CA1CF0C87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66" y="325736"/>
            <a:ext cx="870419" cy="6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1DB4-F5A3-75B7-DB1C-2E606F93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01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Presentation outline </a:t>
            </a:r>
            <a:endParaRPr lang="en-TZ" sz="3600" b="1" dirty="0">
              <a:solidFill>
                <a:srgbClr val="0070C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27F2F-DB7D-0604-4B30-E61C7C66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074628"/>
            <a:ext cx="10515600" cy="53139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 Narrow" panose="020B060602020203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sv-SE" dirty="0">
                <a:latin typeface="Arial Narrow" panose="020B0606020202030204" pitchFamily="34" charset="0"/>
              </a:rPr>
              <a:t>Methodology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 Narrow" panose="020B0606020202030204" pitchFamily="34" charset="0"/>
              </a:rPr>
              <a:t>Results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 Narrow" panose="020B0606020202030204" pitchFamily="34" charset="0"/>
              </a:rPr>
              <a:t>Conclusion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 Narrow" panose="020B0606020202030204" pitchFamily="34" charset="0"/>
              </a:rPr>
              <a:t>Recommendations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137438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68DA12-A144-A19C-84BD-7A63312C5323}"/>
              </a:ext>
            </a:extLst>
          </p:cNvPr>
          <p:cNvSpPr txBox="1">
            <a:spLocks/>
          </p:cNvSpPr>
          <p:nvPr/>
        </p:nvSpPr>
        <p:spPr>
          <a:xfrm>
            <a:off x="390293" y="887479"/>
            <a:ext cx="6654941" cy="53349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Times New Roman"/>
              </a:rPr>
              <a:t>Tanzania developed the </a:t>
            </a:r>
            <a:r>
              <a:rPr lang="en-US" b="1" i="1" dirty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Times New Roman"/>
              </a:rPr>
              <a:t>“National Framework for POCT certification 2017”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Times New Roman"/>
              </a:rPr>
              <a:t> which guided the implementation of the quality initiative (QI) on HIV-RT Sites </a:t>
            </a:r>
          </a:p>
          <a:p>
            <a:pPr marL="444500" indent="-444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Despite the roll-out of the framework, Tanzania remained with less than 5% of certified HIV-RT Sites, 4 years post-inception of this framework</a:t>
            </a:r>
          </a:p>
          <a:p>
            <a:pPr marL="444500" indent="-444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Development of layered approach for HIV-RT site certification  as game changer</a:t>
            </a:r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E8AB2A-5CEF-4A27-B779-90EE6FFC6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15071"/>
          <a:stretch/>
        </p:blipFill>
        <p:spPr>
          <a:xfrm>
            <a:off x="7262948" y="887480"/>
            <a:ext cx="4678325" cy="5258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A24856-5999-56B3-9961-A10C0D70B7B6}"/>
              </a:ext>
            </a:extLst>
          </p:cNvPr>
          <p:cNvSpPr txBox="1"/>
          <p:nvPr/>
        </p:nvSpPr>
        <p:spPr>
          <a:xfrm>
            <a:off x="390293" y="215757"/>
            <a:ext cx="1155098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0912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68DA12-A144-A19C-84BD-7A63312C5323}"/>
              </a:ext>
            </a:extLst>
          </p:cNvPr>
          <p:cNvSpPr txBox="1">
            <a:spLocks/>
          </p:cNvSpPr>
          <p:nvPr/>
        </p:nvSpPr>
        <p:spPr>
          <a:xfrm>
            <a:off x="383177" y="780297"/>
            <a:ext cx="6229165" cy="56667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0" indent="-357188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From 2022 - 2023 we  developed sites selection model</a:t>
            </a:r>
          </a:p>
          <a:p>
            <a:pPr marL="357188" lvl="0" indent="-357188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Selection of the sites was based on </a:t>
            </a:r>
          </a:p>
          <a:p>
            <a:pPr marL="1143000" lvl="1" indent="-685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Participation in HIV–EQA schemes</a:t>
            </a:r>
          </a:p>
          <a:p>
            <a:pPr marL="1143000" lvl="1" indent="-685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Not being certified in the last two years </a:t>
            </a:r>
          </a:p>
          <a:p>
            <a:pPr marL="357188" lvl="0" indent="-357188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Enrolled Sites into certification  were subjected to two phases: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Site preparation </a:t>
            </a:r>
          </a:p>
          <a:p>
            <a:pPr marL="1312863" lvl="1" indent="-685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Gap assessment</a:t>
            </a:r>
          </a:p>
          <a:p>
            <a:pPr marL="1312863" lvl="1" indent="-685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Mentorship</a:t>
            </a:r>
          </a:p>
          <a:p>
            <a:pPr marL="1312863" lvl="1" indent="-685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9600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 Audit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External audit </a:t>
            </a:r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A0713-5B78-B155-147B-F225D309D040}"/>
              </a:ext>
            </a:extLst>
          </p:cNvPr>
          <p:cNvSpPr txBox="1"/>
          <p:nvPr/>
        </p:nvSpPr>
        <p:spPr>
          <a:xfrm>
            <a:off x="314291" y="118577"/>
            <a:ext cx="11103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sv-SE" sz="3600" b="1" dirty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000EE-B0C8-02EE-43D1-AA8DF87FBA09}"/>
              </a:ext>
            </a:extLst>
          </p:cNvPr>
          <p:cNvSpPr/>
          <p:nvPr/>
        </p:nvSpPr>
        <p:spPr>
          <a:xfrm>
            <a:off x="6747670" y="780297"/>
            <a:ext cx="4738838" cy="4860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3B6D2-14C8-11FF-01F0-6864D207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63" y="872630"/>
            <a:ext cx="4656645" cy="4767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E6EE61-16AF-A22C-CD0B-02E279F59435}"/>
              </a:ext>
            </a:extLst>
          </p:cNvPr>
          <p:cNvSpPr/>
          <p:nvPr/>
        </p:nvSpPr>
        <p:spPr>
          <a:xfrm>
            <a:off x="6747670" y="5640512"/>
            <a:ext cx="4738838" cy="806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Certification and Licensing Process for HIV POCTs</a:t>
            </a:r>
            <a:endParaRPr lang="en-TZ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91275F-FF8F-3D6F-E8BA-7001A516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5" y="1075526"/>
            <a:ext cx="4408867" cy="5176418"/>
          </a:xfr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  <a:ea typeface="Calibri" panose="020F0502020204030204" pitchFamily="34" charset="0"/>
              </a:rPr>
              <a:t>By end of 2023, 5,747 (8,307) HIV RT sites were eligible for internal audit</a:t>
            </a:r>
          </a:p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  <a:ea typeface="Calibri" panose="020F0502020204030204" pitchFamily="34" charset="0"/>
              </a:rPr>
              <a:t>5,329 sites (93%) were eligible for external audit </a:t>
            </a:r>
          </a:p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  <a:ea typeface="Calibri" panose="020F0502020204030204" pitchFamily="34" charset="0"/>
              </a:rPr>
              <a:t>Only 2,843 (53%) were certification</a:t>
            </a:r>
          </a:p>
          <a:p>
            <a:pPr marL="357188" indent="-3571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  <a:ea typeface="Calibri" panose="020F0502020204030204" pitchFamily="34" charset="0"/>
              </a:rPr>
              <a:t>Certification coverage increased from 2% to 35%, marking a 17.5-fold rise compared to previous years</a:t>
            </a:r>
            <a:endParaRPr lang="en-US" sz="24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A4AE49-6BFF-43BA-8791-7C68E4E86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74919"/>
              </p:ext>
            </p:extLst>
          </p:nvPr>
        </p:nvGraphicFramePr>
        <p:xfrm>
          <a:off x="4746661" y="1590261"/>
          <a:ext cx="6861751" cy="214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03">
                  <a:extLst>
                    <a:ext uri="{9D8B030D-6E8A-4147-A177-3AD203B41FA5}">
                      <a16:colId xmlns:a16="http://schemas.microsoft.com/office/drawing/2014/main" val="300707244"/>
                    </a:ext>
                  </a:extLst>
                </a:gridCol>
                <a:gridCol w="880955">
                  <a:extLst>
                    <a:ext uri="{9D8B030D-6E8A-4147-A177-3AD203B41FA5}">
                      <a16:colId xmlns:a16="http://schemas.microsoft.com/office/drawing/2014/main" val="4011997402"/>
                    </a:ext>
                  </a:extLst>
                </a:gridCol>
                <a:gridCol w="1200140">
                  <a:extLst>
                    <a:ext uri="{9D8B030D-6E8A-4147-A177-3AD203B41FA5}">
                      <a16:colId xmlns:a16="http://schemas.microsoft.com/office/drawing/2014/main" val="3965134417"/>
                    </a:ext>
                  </a:extLst>
                </a:gridCol>
                <a:gridCol w="855420">
                  <a:extLst>
                    <a:ext uri="{9D8B030D-6E8A-4147-A177-3AD203B41FA5}">
                      <a16:colId xmlns:a16="http://schemas.microsoft.com/office/drawing/2014/main" val="2868393030"/>
                    </a:ext>
                  </a:extLst>
                </a:gridCol>
                <a:gridCol w="1110770">
                  <a:extLst>
                    <a:ext uri="{9D8B030D-6E8A-4147-A177-3AD203B41FA5}">
                      <a16:colId xmlns:a16="http://schemas.microsoft.com/office/drawing/2014/main" val="2375857055"/>
                    </a:ext>
                  </a:extLst>
                </a:gridCol>
                <a:gridCol w="778815">
                  <a:extLst>
                    <a:ext uri="{9D8B030D-6E8A-4147-A177-3AD203B41FA5}">
                      <a16:colId xmlns:a16="http://schemas.microsoft.com/office/drawing/2014/main" val="989875760"/>
                    </a:ext>
                  </a:extLst>
                </a:gridCol>
                <a:gridCol w="1158948">
                  <a:extLst>
                    <a:ext uri="{9D8B030D-6E8A-4147-A177-3AD203B41FA5}">
                      <a16:colId xmlns:a16="http://schemas.microsoft.com/office/drawing/2014/main" val="1232158502"/>
                    </a:ext>
                  </a:extLst>
                </a:gridCol>
              </a:tblGrid>
              <a:tr h="564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Timeframe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Internal Audit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Recommended for external audit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Externally audited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Certified HIV-RT POCTs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% certified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Yearly contributions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6302226"/>
                  </a:ext>
                </a:extLst>
              </a:tr>
              <a:tr h="257390"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2018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147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</a:t>
                      </a:r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8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18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18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100%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2639567"/>
                  </a:ext>
                </a:extLst>
              </a:tr>
              <a:tr h="265411"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>
                          <a:effectLst/>
                          <a:latin typeface="Calisto MT" panose="02040603050505030304" pitchFamily="18" charset="0"/>
                        </a:rPr>
                        <a:t>2019</a:t>
                      </a:r>
                      <a:endParaRPr lang="en-TZ" sz="11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1,017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391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0</a:t>
                      </a:r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  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0</a:t>
                      </a:r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  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>
                          <a:effectLst/>
                          <a:latin typeface="Calisto MT" panose="02040603050505030304" pitchFamily="18" charset="0"/>
                        </a:rPr>
                        <a:t>0%</a:t>
                      </a:r>
                      <a:endParaRPr lang="en-TZ" sz="11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0%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793455"/>
                  </a:ext>
                </a:extLst>
              </a:tr>
              <a:tr h="265411"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>
                          <a:effectLst/>
                          <a:latin typeface="Calisto MT" panose="02040603050505030304" pitchFamily="18" charset="0"/>
                        </a:rPr>
                        <a:t>2020</a:t>
                      </a:r>
                      <a:endParaRPr lang="en-TZ" sz="11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3,908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746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746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130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>
                          <a:effectLst/>
                          <a:latin typeface="Calisto MT" panose="02040603050505030304" pitchFamily="18" charset="0"/>
                        </a:rPr>
                        <a:t>17%</a:t>
                      </a:r>
                      <a:endParaRPr lang="en-TZ" sz="11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alisto MT" panose="02040603050505030304" pitchFamily="18" charset="0"/>
                        </a:rPr>
                        <a:t>5</a:t>
                      </a:r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9274876"/>
                  </a:ext>
                </a:extLst>
              </a:tr>
              <a:tr h="265411"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>
                          <a:effectLst/>
                          <a:latin typeface="Calisto MT" panose="02040603050505030304" pitchFamily="18" charset="0"/>
                        </a:rPr>
                        <a:t>2021</a:t>
                      </a:r>
                      <a:endParaRPr lang="en-TZ" sz="11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2,958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489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489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50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10%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alisto MT" panose="02040603050505030304" pitchFamily="18" charset="0"/>
                        </a:rPr>
                        <a:t>2</a:t>
                      </a:r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6871192"/>
                  </a:ext>
                </a:extLst>
              </a:tr>
              <a:tr h="265411"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2022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3,750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2,</a:t>
                      </a:r>
                      <a:r>
                        <a:rPr lang="en-US" sz="1100" u="none" strike="noStrike" dirty="0">
                          <a:effectLst/>
                          <a:latin typeface="Calisto MT" panose="02040603050505030304" pitchFamily="18" charset="0"/>
                        </a:rPr>
                        <a:t>2</a:t>
                      </a:r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54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2,227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1,276 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Z" sz="1100" u="none" strike="noStrike">
                          <a:effectLst/>
                          <a:latin typeface="Calisto MT" panose="02040603050505030304" pitchFamily="18" charset="0"/>
                        </a:rPr>
                        <a:t>57%</a:t>
                      </a:r>
                      <a:endParaRPr lang="en-TZ" sz="1100" b="0" i="0" u="none" strike="noStrike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alisto MT" panose="02040603050505030304" pitchFamily="18" charset="0"/>
                        </a:rPr>
                        <a:t>45</a:t>
                      </a:r>
                      <a:r>
                        <a:rPr lang="en-TZ" sz="1100" u="none" strike="noStrike" dirty="0">
                          <a:effectLst/>
                          <a:latin typeface="Calisto MT" panose="02040603050505030304" pitchFamily="18" charset="0"/>
                        </a:rPr>
                        <a:t>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3531716"/>
                  </a:ext>
                </a:extLst>
              </a:tr>
              <a:tr h="2654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2023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2,120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1,849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1,849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1,369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74%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48%</a:t>
                      </a:r>
                      <a:endParaRPr lang="en-TZ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116052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E41552F-3D32-40EC-8CB4-3354701B6CED}"/>
              </a:ext>
            </a:extLst>
          </p:cNvPr>
          <p:cNvSpPr/>
          <p:nvPr/>
        </p:nvSpPr>
        <p:spPr>
          <a:xfrm>
            <a:off x="4746661" y="1075526"/>
            <a:ext cx="6853156" cy="5147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sto MT" panose="02040603050505030304" pitchFamily="18" charset="0"/>
              </a:rPr>
              <a:t>HIV-RT certification coverage and incremental gains before and after implementation of gap assessment, mentorship and audit layered approach</a:t>
            </a:r>
            <a:endParaRPr lang="en-TZ" sz="1400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5C7A38-9D22-4AE4-8EE9-8B0C669CDDB9}"/>
              </a:ext>
            </a:extLst>
          </p:cNvPr>
          <p:cNvSpPr/>
          <p:nvPr/>
        </p:nvSpPr>
        <p:spPr>
          <a:xfrm>
            <a:off x="4738065" y="3739329"/>
            <a:ext cx="6861752" cy="34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HIV-RT certification coverage trends from 2020 to 2023</a:t>
            </a:r>
            <a:endParaRPr lang="en-TZ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36A7A-A5F7-47AA-AB06-84363CCA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661" y="4085156"/>
            <a:ext cx="6844562" cy="2166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F8981-47B7-D207-FBDD-E56DACD797F1}"/>
              </a:ext>
            </a:extLst>
          </p:cNvPr>
          <p:cNvSpPr txBox="1"/>
          <p:nvPr/>
        </p:nvSpPr>
        <p:spPr>
          <a:xfrm>
            <a:off x="143838" y="154112"/>
            <a:ext cx="11825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b="1" dirty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Calibri" panose="020F0502020204030204" pitchFamily="34" charset="0"/>
              </a:rPr>
              <a:t>Results of layered approach on certification of HIV testing sites</a:t>
            </a:r>
          </a:p>
        </p:txBody>
      </p:sp>
    </p:spTree>
    <p:extLst>
      <p:ext uri="{BB962C8B-B14F-4D97-AF65-F5344CB8AC3E}">
        <p14:creationId xmlns:p14="http://schemas.microsoft.com/office/powerpoint/2010/main" val="100615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CE07-6E03-FD00-8097-B55BBC04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159743"/>
            <a:ext cx="10472057" cy="54668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</a:br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Conclusion</a:t>
            </a:r>
            <a:br>
              <a:rPr lang="en-US" sz="4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</a:br>
            <a:endParaRPr lang="en-US" dirty="0"/>
          </a:p>
        </p:txBody>
      </p:sp>
      <p:sp>
        <p:nvSpPr>
          <p:cNvPr id="5" name="Google Shape;140;p18">
            <a:extLst>
              <a:ext uri="{FF2B5EF4-FFF2-40B4-BE49-F238E27FC236}">
                <a16:creationId xmlns:a16="http://schemas.microsoft.com/office/drawing/2014/main" id="{658FEAD5-2788-3B55-7FD7-88EAC9CA4B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4082235"/>
            <a:ext cx="10515600" cy="209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175" tIns="38100" rIns="71100" bIns="38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Expand the use of Peers in HIVST distribution and share best practices with the government for consideration  to formalize Youth Peers  as part of  Differentiated Services Delivery model</a:t>
            </a:r>
            <a:endParaRPr dirty="0"/>
          </a:p>
        </p:txBody>
      </p:sp>
      <p:sp>
        <p:nvSpPr>
          <p:cNvPr id="6" name="Google Shape;137;p18">
            <a:extLst>
              <a:ext uri="{FF2B5EF4-FFF2-40B4-BE49-F238E27FC236}">
                <a16:creationId xmlns:a16="http://schemas.microsoft.com/office/drawing/2014/main" id="{71702822-C7FA-8369-254C-50A8F0E782E2}"/>
              </a:ext>
            </a:extLst>
          </p:cNvPr>
          <p:cNvSpPr txBox="1"/>
          <p:nvPr/>
        </p:nvSpPr>
        <p:spPr>
          <a:xfrm>
            <a:off x="1674705" y="4082236"/>
            <a:ext cx="3927427" cy="64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175" tIns="38100" rIns="71100" bIns="38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that peer delivered and facilitated community-based HIV self-test distribution is feasible and effective method for HIVST services and promotion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0DFA9D-C343-043C-269E-93DA63A87CE9}"/>
              </a:ext>
            </a:extLst>
          </p:cNvPr>
          <p:cNvGrpSpPr/>
          <p:nvPr/>
        </p:nvGrpSpPr>
        <p:grpSpPr>
          <a:xfrm>
            <a:off x="1099457" y="961268"/>
            <a:ext cx="10602686" cy="1897290"/>
            <a:chOff x="1847889" y="104905"/>
            <a:chExt cx="3668198" cy="821083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F6CB291C-3A97-3D39-0E28-579AC7F84E8D}"/>
                </a:ext>
              </a:extLst>
            </p:cNvPr>
            <p:cNvSpPr/>
            <p:nvPr/>
          </p:nvSpPr>
          <p:spPr>
            <a:xfrm rot="10800000">
              <a:off x="1847889" y="104905"/>
              <a:ext cx="3668198" cy="82108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Pentagon 4">
              <a:extLst>
                <a:ext uri="{FF2B5EF4-FFF2-40B4-BE49-F238E27FC236}">
                  <a16:creationId xmlns:a16="http://schemas.microsoft.com/office/drawing/2014/main" id="{55D8CA00-8383-7A34-F323-F9DB392FE8CF}"/>
                </a:ext>
              </a:extLst>
            </p:cNvPr>
            <p:cNvSpPr txBox="1"/>
            <p:nvPr/>
          </p:nvSpPr>
          <p:spPr>
            <a:xfrm rot="21600000">
              <a:off x="2053160" y="104905"/>
              <a:ext cx="3462927" cy="821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2075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</p:grpSp>
      <p:sp>
        <p:nvSpPr>
          <p:cNvPr id="10" name="Oval 9" descr="Idea with solid fill">
            <a:extLst>
              <a:ext uri="{FF2B5EF4-FFF2-40B4-BE49-F238E27FC236}">
                <a16:creationId xmlns:a16="http://schemas.microsoft.com/office/drawing/2014/main" id="{59FE92C4-72E7-67A2-1FC7-A1EB7EAB0BE2}"/>
              </a:ext>
            </a:extLst>
          </p:cNvPr>
          <p:cNvSpPr/>
          <p:nvPr/>
        </p:nvSpPr>
        <p:spPr>
          <a:xfrm>
            <a:off x="-76925" y="1305562"/>
            <a:ext cx="1176382" cy="1143000"/>
          </a:xfrm>
          <a:prstGeom prst="ellipse">
            <a:avLst/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solidFill>
              <a:srgbClr val="941B1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Oval 13" descr="End with solid fill">
            <a:extLst>
              <a:ext uri="{FF2B5EF4-FFF2-40B4-BE49-F238E27FC236}">
                <a16:creationId xmlns:a16="http://schemas.microsoft.com/office/drawing/2014/main" id="{F1478F66-6682-9571-5B24-9CA35F513AC5}"/>
              </a:ext>
            </a:extLst>
          </p:cNvPr>
          <p:cNvSpPr/>
          <p:nvPr/>
        </p:nvSpPr>
        <p:spPr>
          <a:xfrm>
            <a:off x="139330" y="3920732"/>
            <a:ext cx="1070980" cy="1142999"/>
          </a:xfrm>
          <a:prstGeom prst="ellipse">
            <a:avLst/>
          </a:prstGeom>
          <a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solidFill>
              <a:srgbClr val="941B1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8B2459-C388-6EE5-6BB0-868FD473C5C6}"/>
              </a:ext>
            </a:extLst>
          </p:cNvPr>
          <p:cNvSpPr txBox="1"/>
          <p:nvPr/>
        </p:nvSpPr>
        <p:spPr>
          <a:xfrm>
            <a:off x="2306687" y="1078191"/>
            <a:ext cx="9581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FF00"/>
                </a:solidFill>
              </a:rPr>
              <a:t>LESSON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altLang="sv-SE" sz="1800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sv-SE" sz="2800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Implementation of an 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approach that combined gap assessment, mentorship, and audit activities to enhance HIV-RT sites’ readiness for certification has </a:t>
            </a:r>
            <a:r>
              <a:rPr lang="en-US" altLang="sv-SE" sz="2800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proved to be a potential model that can increase yield in the certification of HIV-RT sites in Tanzania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BDDC4F-BD5F-E2D6-DA9A-BBD23489046D}"/>
              </a:ext>
            </a:extLst>
          </p:cNvPr>
          <p:cNvGrpSpPr/>
          <p:nvPr/>
        </p:nvGrpSpPr>
        <p:grpSpPr>
          <a:xfrm>
            <a:off x="1099457" y="3446756"/>
            <a:ext cx="10602686" cy="2211255"/>
            <a:chOff x="1847889" y="104905"/>
            <a:chExt cx="3668198" cy="821083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C23FD339-82D3-2CFF-83A8-192B7636D01A}"/>
                </a:ext>
              </a:extLst>
            </p:cNvPr>
            <p:cNvSpPr/>
            <p:nvPr/>
          </p:nvSpPr>
          <p:spPr>
            <a:xfrm rot="10800000">
              <a:off x="1847889" y="104905"/>
              <a:ext cx="3668198" cy="82108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Pentagon 4">
              <a:extLst>
                <a:ext uri="{FF2B5EF4-FFF2-40B4-BE49-F238E27FC236}">
                  <a16:creationId xmlns:a16="http://schemas.microsoft.com/office/drawing/2014/main" id="{9684B07A-DC31-1AA0-DB3A-EBE314EEB07B}"/>
                </a:ext>
              </a:extLst>
            </p:cNvPr>
            <p:cNvSpPr txBox="1"/>
            <p:nvPr/>
          </p:nvSpPr>
          <p:spPr>
            <a:xfrm rot="21600000">
              <a:off x="2053160" y="104905"/>
              <a:ext cx="3462927" cy="821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2075" tIns="53340" rIns="99568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892DF26-2613-262E-A2D8-B9DFBCA966E7}"/>
              </a:ext>
            </a:extLst>
          </p:cNvPr>
          <p:cNvSpPr txBox="1"/>
          <p:nvPr/>
        </p:nvSpPr>
        <p:spPr>
          <a:xfrm>
            <a:off x="2011781" y="3429000"/>
            <a:ext cx="93420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PLAN</a:t>
            </a:r>
            <a:endParaRPr lang="en-US" altLang="sv-SE" sz="2800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sv-SE" sz="2800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Expanding and strengthening the layered approach to certify more sites especially at this point of limited  resources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sym typeface="Wingdings" panose="05000000000000000000" pitchFamily="2" charset="2"/>
              </a:rPr>
              <a:t>Integrate HIV RT sites certification program into the Annual facility budget as a sustainability plan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24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DE74-15D6-ED27-5A37-87CEC3E4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70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latin typeface="Calisto MT" panose="02040603050505030304" pitchFamily="18" charset="0"/>
                <a:cs typeface="Times New Roman"/>
              </a:rPr>
            </a:br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Acknowledgment</a:t>
            </a:r>
            <a:b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en-TZ" sz="4000" b="1" dirty="0">
              <a:solidFill>
                <a:srgbClr val="0070C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628D-1B91-DF85-C2F1-08591B25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6"/>
            <a:ext cx="10515600" cy="51987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Narrow" panose="020B0606020202030204" pitchFamily="34" charset="0"/>
              </a:rPr>
              <a:t>PEPFAR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Narrow" panose="020B0606020202030204" pitchFamily="34" charset="0"/>
              </a:rPr>
              <a:t>CDC HQ and Tanzania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Narrow" panose="020B0606020202030204" pitchFamily="34" charset="0"/>
              </a:rPr>
              <a:t>World Health Organization (WHO)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Narrow" panose="020B0606020202030204" pitchFamily="34" charset="0"/>
              </a:rPr>
              <a:t>Management Development for Health (MDH)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Narrow" panose="020B0606020202030204" pitchFamily="34" charset="0"/>
              </a:rPr>
              <a:t>Regional Clinical IPs</a:t>
            </a:r>
          </a:p>
          <a:p>
            <a:pPr marL="0" indent="0">
              <a:buNone/>
            </a:pP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200080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AE637-479D-58FD-61B6-AC53B183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8ABB-3E62-4A6D-AD78-95083B6FD25D}" type="slidenum">
              <a:rPr lang="x-none" smtClean="0"/>
              <a:pPr/>
              <a:t>8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5090F-4F44-4261-8AFB-45C0E34BE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1" y="308260"/>
            <a:ext cx="1898469" cy="741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D4B09-315F-4F12-90A9-F2666BBBA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75" y="186336"/>
            <a:ext cx="1287099" cy="82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74783-2F1D-4814-B6F5-A9917D8AA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03" y="186336"/>
            <a:ext cx="870419" cy="860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9F43C-3603-4606-93F3-CA1CF0C87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66" y="325736"/>
            <a:ext cx="870419" cy="68629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DE92546-2DCE-7E51-3EAC-258EB44A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3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        </a:t>
            </a:r>
            <a:r>
              <a:rPr lang="en-US" sz="4800" b="1" dirty="0">
                <a:solidFill>
                  <a:srgbClr val="0070C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Thank you ( Asanteni sana!)</a:t>
            </a:r>
          </a:p>
        </p:txBody>
      </p:sp>
    </p:spTree>
    <p:extLst>
      <p:ext uri="{BB962C8B-B14F-4D97-AF65-F5344CB8AC3E}">
        <p14:creationId xmlns:p14="http://schemas.microsoft.com/office/powerpoint/2010/main" val="98653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487</Words>
  <Application>Microsoft Office PowerPoint</Application>
  <PresentationFormat>Widescreen</PresentationFormat>
  <Paragraphs>100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Calisto MT</vt:lpstr>
      <vt:lpstr>Century Gothic</vt:lpstr>
      <vt:lpstr>Courier New</vt:lpstr>
      <vt:lpstr>Wingdings</vt:lpstr>
      <vt:lpstr>Office Theme</vt:lpstr>
      <vt:lpstr>Effect of layered approach on certification of HIV testing sites per the WHO SPI-RT checklist: Lesson learned from Tanzania. </vt:lpstr>
      <vt:lpstr>Presentation outline </vt:lpstr>
      <vt:lpstr>PowerPoint Presentation</vt:lpstr>
      <vt:lpstr>PowerPoint Presentation</vt:lpstr>
      <vt:lpstr>PowerPoint Presentation</vt:lpstr>
      <vt:lpstr> Conclusion </vt:lpstr>
      <vt:lpstr> Acknowledgment </vt:lpstr>
      <vt:lpstr>         Thank you ( Asanteni sana!)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MDH</dc:creator>
  <cp:lastModifiedBy>Malewo, Optatus (CDC/GHC/DGHT)</cp:lastModifiedBy>
  <cp:revision>33</cp:revision>
  <dcterms:created xsi:type="dcterms:W3CDTF">2024-05-27T12:39:16Z</dcterms:created>
  <dcterms:modified xsi:type="dcterms:W3CDTF">2024-06-05T08:59:24Z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2024-06-02T19:19:07Z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29b5c2cf-958e-4731-b326-9701115d85fa</vt:lpwstr>
  </property>
  <property fmtid="{D5CDD505-2E9C-101B-9397-08002B2CF9AE}" pid="8" name="MSIP_Label_8af03ff0-41c5-4c41-b55e-fabb8fae94be_ContentBits">
    <vt:lpwstr>0</vt:lpwstr>
  </property>
</Properties>
</file>